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4" r:id="rId5"/>
    <p:sldId id="283" r:id="rId6"/>
    <p:sldId id="285" r:id="rId7"/>
    <p:sldId id="282" r:id="rId8"/>
    <p:sldId id="286" r:id="rId9"/>
    <p:sldId id="287" r:id="rId10"/>
    <p:sldId id="288" r:id="rId11"/>
    <p:sldId id="281" r:id="rId12"/>
    <p:sldId id="280" r:id="rId13"/>
    <p:sldId id="289" r:id="rId14"/>
    <p:sldId id="290" r:id="rId15"/>
    <p:sldId id="279" r:id="rId16"/>
    <p:sldId id="291" r:id="rId17"/>
    <p:sldId id="278" r:id="rId18"/>
    <p:sldId id="292" r:id="rId19"/>
    <p:sldId id="277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85F"/>
    <a:srgbClr val="132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6" autoAdjust="0"/>
    <p:restoredTop sz="94658" autoAdjust="0"/>
  </p:normalViewPr>
  <p:slideViewPr>
    <p:cSldViewPr>
      <p:cViewPr>
        <p:scale>
          <a:sx n="77" d="100"/>
          <a:sy n="77" d="100"/>
        </p:scale>
        <p:origin x="-117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229600" cy="406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Strategic Managerial Accounting: hospitality, tourism &amp; events applications 6e</a:t>
            </a:r>
          </a:p>
          <a:p>
            <a:pPr lvl="0"/>
            <a:endParaRPr lang="cy-GB" dirty="0" smtClean="0"/>
          </a:p>
          <a:p>
            <a:pPr lvl="0"/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2039938" y="6497638"/>
            <a:ext cx="71040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Jones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 al: 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</a:t>
            </a:r>
            <a:r>
              <a:rPr lang="en-GB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Managerial Accounting: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Hospitality, Tourism &amp; Events Applications</a:t>
            </a:r>
            <a:r>
              <a:rPr lang="en-GB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6thedition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9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Goodfellow</a:t>
            </a:r>
            <a:r>
              <a:rPr lang="en-GB" sz="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Publishers</a:t>
            </a:r>
          </a:p>
        </p:txBody>
      </p:sp>
      <p:pic>
        <p:nvPicPr>
          <p:cNvPr id="8" name="Picture 7" descr="GP_JONES_WEB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260647"/>
            <a:ext cx="1276475" cy="1662841"/>
          </a:xfrm>
          <a:prstGeom prst="rect">
            <a:avLst/>
          </a:prstGeom>
        </p:spPr>
      </p:pic>
      <p:pic>
        <p:nvPicPr>
          <p:cNvPr id="9" name="Picture 8" descr="GP LOGO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6165304"/>
            <a:ext cx="504056" cy="4853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b="1" kern="1200" baseline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Chapter 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Capital </a:t>
            </a:r>
            <a:r>
              <a:rPr lang="en-US" dirty="0">
                <a:solidFill>
                  <a:schemeClr val="bg1"/>
                </a:solidFill>
              </a:rPr>
              <a:t>Investment Appraisal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694512" cy="1584175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time value of money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sophisticated methods consider the time value of money – is £1 today worth the same value in 5 years time?</a:t>
            </a:r>
            <a:endParaRPr lang="en-GB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8" t="25169" r="53939" b="39696"/>
          <a:stretch/>
        </p:blipFill>
        <p:spPr bwMode="auto">
          <a:xfrm>
            <a:off x="899592" y="2924944"/>
            <a:ext cx="3015049" cy="257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5" t="26098" r="53325" b="42821"/>
          <a:stretch/>
        </p:blipFill>
        <p:spPr bwMode="auto">
          <a:xfrm>
            <a:off x="4682394" y="3228757"/>
            <a:ext cx="2137719" cy="227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8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Discounted </a:t>
            </a:r>
            <a:r>
              <a:rPr lang="en-US" b="1" dirty="0">
                <a:solidFill>
                  <a:schemeClr val="bg1"/>
                </a:solidFill>
              </a:rPr>
              <a:t>payback period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864096"/>
          </a:xfrm>
        </p:spPr>
        <p:txBody>
          <a:bodyPr>
            <a:normAutofit/>
          </a:bodyPr>
          <a:lstStyle/>
          <a:p>
            <a:pPr algn="l"/>
            <a:r>
              <a:rPr lang="en-US" sz="2400" b="0" dirty="0" smtClean="0">
                <a:solidFill>
                  <a:schemeClr val="tx2">
                    <a:lumMod val="75000"/>
                  </a:schemeClr>
                </a:solidFill>
              </a:rPr>
              <a:t>Calculated as for payback but the cash flows are discounted to reflect the time value of money.</a:t>
            </a:r>
            <a:endParaRPr lang="en-US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2299" r="24404" b="32939"/>
          <a:stretch/>
        </p:blipFill>
        <p:spPr bwMode="auto">
          <a:xfrm>
            <a:off x="683568" y="2852936"/>
            <a:ext cx="5112568" cy="259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20278" r="20464" b="63429"/>
          <a:stretch/>
        </p:blipFill>
        <p:spPr bwMode="auto">
          <a:xfrm>
            <a:off x="3455876" y="5446352"/>
            <a:ext cx="5180620" cy="9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9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Net </a:t>
            </a:r>
            <a:r>
              <a:rPr lang="en-US" b="1" dirty="0">
                <a:solidFill>
                  <a:schemeClr val="bg1"/>
                </a:solidFill>
              </a:rPr>
              <a:t>present value (NPV)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The NPV approach allows for the time value of money, by using a set discount factor.  Unlike the discounted payback period it also takes into account cash inflows over the full life of the project.  </a:t>
            </a:r>
            <a:endParaRPr lang="en-GB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Given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the discount factor the rule is if the NPV value is above £0 the project is acceptable, any project with a negative NPV should be rejected.  If funds are not available to fund all projects then the projects should be prioritised in the order of the maximum NPV first.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Net </a:t>
            </a:r>
            <a:r>
              <a:rPr lang="en-US" b="1" dirty="0">
                <a:solidFill>
                  <a:schemeClr val="bg1"/>
                </a:solidFill>
              </a:rPr>
              <a:t>present value (NPV)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Steps: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Identify discount factor to be used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Calculate discount factor, or use tables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Multiple annual cash flows by discount factors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Total the discounted cash flows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0" dirty="0" smtClean="0">
                <a:solidFill>
                  <a:schemeClr val="tx2">
                    <a:lumMod val="75000"/>
                  </a:schemeClr>
                </a:solidFill>
              </a:rPr>
              <a:t>If positive accept project, if negative reject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Net </a:t>
            </a:r>
            <a:r>
              <a:rPr lang="en-US" b="1" dirty="0">
                <a:solidFill>
                  <a:schemeClr val="bg1"/>
                </a:solidFill>
              </a:rPr>
              <a:t>present value (NPV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Example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21791" r="20130" b="10135"/>
          <a:stretch/>
        </p:blipFill>
        <p:spPr bwMode="auto">
          <a:xfrm>
            <a:off x="179512" y="1340768"/>
            <a:ext cx="7203364" cy="477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Internal </a:t>
            </a:r>
            <a:r>
              <a:rPr lang="en-GB" b="1" dirty="0">
                <a:solidFill>
                  <a:schemeClr val="bg1"/>
                </a:solidFill>
              </a:rPr>
              <a:t>Rate of return (IRR)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/>
          </a:bodyPr>
          <a:lstStyle/>
          <a:p>
            <a:pPr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IRR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works in the opposite way be considering what discount rate (cost of capital) can be applied in order for the NPV to equal £0.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It requires a positive and negative NPV to be calculated so the 0 point can be calculated.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6694512" cy="900399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Internal </a:t>
            </a:r>
            <a:r>
              <a:rPr lang="en-GB" sz="2800" b="1" dirty="0">
                <a:solidFill>
                  <a:schemeClr val="bg1"/>
                </a:solidFill>
              </a:rPr>
              <a:t>Rate of return (IRR</a:t>
            </a:r>
            <a:r>
              <a:rPr lang="en-GB" sz="2800" b="1" dirty="0" smtClean="0">
                <a:solidFill>
                  <a:schemeClr val="bg1"/>
                </a:solidFill>
              </a:rPr>
              <a:t>) - example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6" t="11656" r="26873" b="12162"/>
          <a:stretch/>
        </p:blipFill>
        <p:spPr bwMode="auto">
          <a:xfrm>
            <a:off x="1187625" y="1161048"/>
            <a:ext cx="5544616" cy="526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08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Profitability </a:t>
            </a:r>
            <a:r>
              <a:rPr lang="en-US" b="1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When ranking projects another alternative is to calculate their Profitability Index (PI).  This is done by dividing the discounted inflows by the investment. </a:t>
            </a:r>
            <a:endParaRPr lang="en-GB" b="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GB" b="0" u="sng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b="0" u="sng" dirty="0" smtClean="0">
                <a:solidFill>
                  <a:schemeClr val="tx2">
                    <a:lumMod val="75000"/>
                  </a:schemeClr>
                </a:solidFill>
              </a:rPr>
              <a:t>Discounted </a:t>
            </a:r>
            <a:r>
              <a:rPr lang="en-GB" b="0" u="sng" dirty="0">
                <a:solidFill>
                  <a:schemeClr val="tx2">
                    <a:lumMod val="75000"/>
                  </a:schemeClr>
                </a:solidFill>
              </a:rPr>
              <a:t>Inflows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Initial Investment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Profitability </a:t>
            </a:r>
            <a:r>
              <a:rPr lang="en-US" b="1" dirty="0" smtClean="0">
                <a:solidFill>
                  <a:schemeClr val="bg1"/>
                </a:solidFill>
              </a:rPr>
              <a:t>Index - example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5" t="37331" r="26113" b="23480"/>
          <a:stretch/>
        </p:blipFill>
        <p:spPr bwMode="auto">
          <a:xfrm>
            <a:off x="827584" y="2132856"/>
            <a:ext cx="695621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4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Uncertainty </a:t>
            </a:r>
            <a:r>
              <a:rPr lang="en-GB" b="1" dirty="0">
                <a:solidFill>
                  <a:schemeClr val="bg1"/>
                </a:solidFill>
              </a:rPr>
              <a:t>in investment projects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550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Adjusting the basic cash flows.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Adjusting the rate required.  A higher rate may be required from projects with higher levels of risk.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Use of three estimates – a high, medium and low estimated (best, expected and worse case scenarios).  This gives the extreme potential results.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Applying probability factors.  This is a more sophisticated version of the three estimates approach, where the likelihood of each outcome is weighted into the estimates.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Sensitivity analysis.  This can involve looking at each aspect of the project (income and expenditure) and considering how sensitive each element is to change. For example; what if sales changed by 10%, or what if staff costs changed by 10%?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Objectives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After studying this 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topic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you should be able to: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Understand the importance of capital investment appraisal (CIA);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Develop a working knowledge of financial CIA techniques;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Appreciate the ‘time value’ of money in the CIA context; and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Be able to consider the strategic implications of CIA decisions.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Integrated </a:t>
            </a:r>
            <a:r>
              <a:rPr lang="en-US" b="1" dirty="0">
                <a:solidFill>
                  <a:schemeClr val="bg1"/>
                </a:solidFill>
              </a:rPr>
              <a:t>strategic approaches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75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Fit with strategic plan;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Chance of negative publicity;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Impact on current market position;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Environmental impact;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Level of risk;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Project feasibility studies;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Periodic review and cost comparison once projects are started; and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Post-completion audit of project, lessons learned for the future.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Summary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70000" lnSpcReduction="20000"/>
          </a:bodyPr>
          <a:lstStyle/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Accounting rate of return is the only method to be based on profits, all others use cash flows.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Payback period is a simple method, but still commonly used in organisations.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Discounted Cash Flow methods consider the time value of money.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Where IRR and NPV rank different projects first place the NPV should be followed.</a:t>
            </a:r>
          </a:p>
          <a:p>
            <a:pPr marL="457200" lvl="0" indent="-457200" algn="l">
              <a:buFont typeface="Wingdings" pitchFamily="2" charset="2"/>
              <a:buChar char="Ø"/>
            </a:pP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 number of integrated strategic approaches exist that integrate financial considerations with aspects of risk and strategic imperatives.</a:t>
            </a:r>
          </a:p>
          <a:p>
            <a:pPr marL="457200" lvl="0" indent="-457200" algn="l">
              <a:buFont typeface="Wingdings" pitchFamily="2" charset="2"/>
              <a:buChar char="Ø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Methods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Accounting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rate of return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Payback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Period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Discounted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Payback period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Net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Present value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Internal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rate of return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Profitability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41062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Example 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16892" r="20130" b="15709"/>
          <a:stretch/>
        </p:blipFill>
        <p:spPr bwMode="auto">
          <a:xfrm>
            <a:off x="1043608" y="1975385"/>
            <a:ext cx="6984776" cy="458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8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Accounting </a:t>
            </a:r>
            <a:r>
              <a:rPr lang="en-GB" b="1" dirty="0">
                <a:solidFill>
                  <a:schemeClr val="bg1"/>
                </a:solidFill>
              </a:rPr>
              <a:t>Rate of Return (ARR)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This approach calculates the average annual profit as a percentage of the average amount invested.  It is the only CIA method that is based on profits; all other methods use cash flows (discussed later).  It is calculated as follows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u="sng" dirty="0">
                <a:solidFill>
                  <a:schemeClr val="tx2">
                    <a:lumMod val="75000"/>
                  </a:schemeClr>
                </a:solidFill>
              </a:rPr>
              <a:t>Average Annual Profit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* 100 = %ARR</a:t>
            </a:r>
          </a:p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 Average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Investment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An alternative formula is to use ‘Initial Investment’ instead of ‘Average Investment</a:t>
            </a:r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’.</a:t>
            </a:r>
          </a:p>
          <a:p>
            <a:pPr algn="l"/>
            <a:endParaRPr lang="en-GB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u="sng" dirty="0">
                <a:solidFill>
                  <a:schemeClr val="tx2">
                    <a:lumMod val="75000"/>
                  </a:schemeClr>
                </a:solidFill>
              </a:rPr>
              <a:t>Average Annual Profit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* 100 = %ARR</a:t>
            </a:r>
          </a:p>
          <a:p>
            <a:pPr algn="l"/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  Initial Investment</a:t>
            </a:r>
          </a:p>
          <a:p>
            <a:pPr algn="l"/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Accounting </a:t>
            </a:r>
            <a:r>
              <a:rPr lang="en-GB" b="1" dirty="0">
                <a:solidFill>
                  <a:schemeClr val="bg1"/>
                </a:solidFill>
              </a:rPr>
              <a:t>Rate of Return (ARR</a:t>
            </a:r>
            <a:r>
              <a:rPr lang="en-GB" b="1" dirty="0" smtClean="0">
                <a:solidFill>
                  <a:schemeClr val="bg1"/>
                </a:solidFill>
              </a:rPr>
              <a:t>) - example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23649" r="20320" b="30405"/>
          <a:stretch/>
        </p:blipFill>
        <p:spPr bwMode="auto">
          <a:xfrm>
            <a:off x="539552" y="1988840"/>
            <a:ext cx="78292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4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Payback </a:t>
            </a:r>
            <a:r>
              <a:rPr lang="en-US" b="1" dirty="0">
                <a:solidFill>
                  <a:schemeClr val="bg1"/>
                </a:solidFill>
              </a:rPr>
              <a:t>period (PBP)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8064896" cy="3816424"/>
          </a:xfrm>
        </p:spPr>
        <p:txBody>
          <a:bodyPr>
            <a:normAutofit/>
          </a:bodyPr>
          <a:lstStyle/>
          <a:p>
            <a:pPr algn="l"/>
            <a:r>
              <a:rPr lang="en-GB" b="0" dirty="0" smtClean="0">
                <a:solidFill>
                  <a:schemeClr val="tx2">
                    <a:lumMod val="75000"/>
                  </a:schemeClr>
                </a:solidFill>
              </a:rPr>
              <a:t>As </a:t>
            </a:r>
            <a:r>
              <a:rPr lang="en-GB" b="0" dirty="0">
                <a:solidFill>
                  <a:schemeClr val="tx2">
                    <a:lumMod val="75000"/>
                  </a:schemeClr>
                </a:solidFill>
              </a:rPr>
              <a:t>the name suggests, this method considers how long it takes to get back in cash inflows what went out in the initial investment.</a:t>
            </a:r>
            <a:endParaRPr lang="en-US" b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694512" cy="165618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Payback </a:t>
            </a:r>
            <a:r>
              <a:rPr lang="en-US" b="1" dirty="0">
                <a:solidFill>
                  <a:schemeClr val="bg1"/>
                </a:solidFill>
              </a:rPr>
              <a:t>period (PBP</a:t>
            </a:r>
            <a:r>
              <a:rPr lang="en-US" b="1" dirty="0" smtClean="0">
                <a:solidFill>
                  <a:schemeClr val="bg1"/>
                </a:solidFill>
              </a:rPr>
              <a:t>) – example (1)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8" t="27027" r="20700" b="17061"/>
          <a:stretch/>
        </p:blipFill>
        <p:spPr bwMode="auto">
          <a:xfrm>
            <a:off x="683568" y="1977081"/>
            <a:ext cx="7438768" cy="409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8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6694512" cy="108012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Payback </a:t>
            </a:r>
            <a:r>
              <a:rPr lang="en-US" b="1" dirty="0">
                <a:solidFill>
                  <a:schemeClr val="bg1"/>
                </a:solidFill>
              </a:rPr>
              <a:t>period (PBP</a:t>
            </a:r>
            <a:r>
              <a:rPr lang="en-US" b="1" dirty="0" smtClean="0">
                <a:solidFill>
                  <a:schemeClr val="bg1"/>
                </a:solidFill>
              </a:rPr>
              <a:t>) – example (2)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7" t="14696" r="20415" b="10642"/>
          <a:stretch/>
        </p:blipFill>
        <p:spPr bwMode="auto">
          <a:xfrm>
            <a:off x="971600" y="1484784"/>
            <a:ext cx="6120680" cy="494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9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772</Words>
  <Application>Microsoft Office PowerPoint</Application>
  <PresentationFormat>On-screen Show (4:3)</PresentationFormat>
  <Paragraphs>78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Chapter 14</vt:lpstr>
      <vt:lpstr> Objectives </vt:lpstr>
      <vt:lpstr> Methods</vt:lpstr>
      <vt:lpstr> Example data</vt:lpstr>
      <vt:lpstr>Accounting Rate of Return (ARR)</vt:lpstr>
      <vt:lpstr>Accounting Rate of Return (ARR) - example</vt:lpstr>
      <vt:lpstr>Payback period (PBP)</vt:lpstr>
      <vt:lpstr>Payback period (PBP) – example (1)</vt:lpstr>
      <vt:lpstr>Payback period (PBP) – example (2)</vt:lpstr>
      <vt:lpstr> The time value of money</vt:lpstr>
      <vt:lpstr> Discounted payback period</vt:lpstr>
      <vt:lpstr>Net present value (NPV)</vt:lpstr>
      <vt:lpstr>Net present value (NPV)</vt:lpstr>
      <vt:lpstr>Net present value (NPV) Example</vt:lpstr>
      <vt:lpstr>Internal Rate of return (IRR)</vt:lpstr>
      <vt:lpstr>Internal Rate of return (IRR) - example</vt:lpstr>
      <vt:lpstr>Profitability Index</vt:lpstr>
      <vt:lpstr>Profitability Index - example</vt:lpstr>
      <vt:lpstr>Uncertainty in investment projects</vt:lpstr>
      <vt:lpstr>Integrated strategic approaches</vt:lpstr>
      <vt:lpstr> 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TAJ</dc:creator>
  <cp:lastModifiedBy>TAJ</cp:lastModifiedBy>
  <cp:revision>16</cp:revision>
  <dcterms:created xsi:type="dcterms:W3CDTF">2012-08-01T20:46:07Z</dcterms:created>
  <dcterms:modified xsi:type="dcterms:W3CDTF">2012-08-26T14:25:45Z</dcterms:modified>
</cp:coreProperties>
</file>